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2"/>
  </p:sldMasterIdLst>
  <p:notesMasterIdLst>
    <p:notesMasterId r:id="rId27"/>
  </p:notesMasterIdLst>
  <p:handoutMasterIdLst>
    <p:handoutMasterId r:id="rId28"/>
  </p:handoutMasterIdLst>
  <p:sldIdLst>
    <p:sldId id="265" r:id="rId3"/>
    <p:sldId id="321" r:id="rId4"/>
    <p:sldId id="310" r:id="rId5"/>
    <p:sldId id="322" r:id="rId6"/>
    <p:sldId id="323" r:id="rId7"/>
    <p:sldId id="324" r:id="rId8"/>
    <p:sldId id="317" r:id="rId9"/>
    <p:sldId id="311" r:id="rId10"/>
    <p:sldId id="270" r:id="rId11"/>
    <p:sldId id="295" r:id="rId12"/>
    <p:sldId id="283" r:id="rId13"/>
    <p:sldId id="272" r:id="rId14"/>
    <p:sldId id="274" r:id="rId15"/>
    <p:sldId id="275" r:id="rId16"/>
    <p:sldId id="314" r:id="rId17"/>
    <p:sldId id="325" r:id="rId18"/>
    <p:sldId id="281" r:id="rId19"/>
    <p:sldId id="312" r:id="rId20"/>
    <p:sldId id="304" r:id="rId21"/>
    <p:sldId id="316" r:id="rId22"/>
    <p:sldId id="313" r:id="rId23"/>
    <p:sldId id="318" r:id="rId24"/>
    <p:sldId id="301" r:id="rId25"/>
    <p:sldId id="309" r:id="rId2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444" autoAdjust="0"/>
    <p:restoredTop sz="84901" autoAdjust="0"/>
  </p:normalViewPr>
  <p:slideViewPr>
    <p:cSldViewPr snapToGrid="0" showGuides="1">
      <p:cViewPr varScale="1">
        <p:scale>
          <a:sx n="98" d="100"/>
          <a:sy n="98" d="100"/>
        </p:scale>
        <p:origin x="474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232"/>
    </p:cViewPr>
  </p:sorterViewPr>
  <p:notesViewPr>
    <p:cSldViewPr snapToGrid="0" showGuides="1">
      <p:cViewPr varScale="1">
        <p:scale>
          <a:sx n="79" d="100"/>
          <a:sy n="79" d="100"/>
        </p:scale>
        <p:origin x="23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3037841" cy="466434"/>
          </a:xfrm>
          <a:prstGeom prst="rect">
            <a:avLst/>
          </a:prstGeom>
        </p:spPr>
        <p:txBody>
          <a:bodyPr vert="horz" lIns="92717" tIns="46360" rIns="92717" bIns="4636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40" y="4"/>
            <a:ext cx="3037841" cy="466434"/>
          </a:xfrm>
          <a:prstGeom prst="rect">
            <a:avLst/>
          </a:prstGeom>
        </p:spPr>
        <p:txBody>
          <a:bodyPr vert="horz" lIns="92717" tIns="46360" rIns="92717" bIns="4636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t>9/14/2022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29968"/>
            <a:ext cx="3037841" cy="466433"/>
          </a:xfrm>
          <a:prstGeom prst="rect">
            <a:avLst/>
          </a:prstGeom>
        </p:spPr>
        <p:txBody>
          <a:bodyPr vert="horz" lIns="92717" tIns="46360" rIns="92717" bIns="4636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40" y="8829968"/>
            <a:ext cx="3037841" cy="466433"/>
          </a:xfrm>
          <a:prstGeom prst="rect">
            <a:avLst/>
          </a:prstGeom>
        </p:spPr>
        <p:txBody>
          <a:bodyPr vert="horz" lIns="92717" tIns="46360" rIns="92717" bIns="4636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3037841" cy="466434"/>
          </a:xfrm>
          <a:prstGeom prst="rect">
            <a:avLst/>
          </a:prstGeom>
        </p:spPr>
        <p:txBody>
          <a:bodyPr vert="horz" lIns="92717" tIns="46360" rIns="92717" bIns="4636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4"/>
            <a:ext cx="3037841" cy="466434"/>
          </a:xfrm>
          <a:prstGeom prst="rect">
            <a:avLst/>
          </a:prstGeom>
        </p:spPr>
        <p:txBody>
          <a:bodyPr vert="horz" lIns="92717" tIns="46360" rIns="92717" bIns="4636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t>9/14/2022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0463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17" tIns="46360" rIns="92717" bIns="4636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7"/>
            <a:ext cx="5608320" cy="3660459"/>
          </a:xfrm>
          <a:prstGeom prst="rect">
            <a:avLst/>
          </a:prstGeom>
        </p:spPr>
        <p:txBody>
          <a:bodyPr vert="horz" lIns="92717" tIns="46360" rIns="92717" bIns="4636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29968"/>
            <a:ext cx="3037841" cy="466433"/>
          </a:xfrm>
          <a:prstGeom prst="rect">
            <a:avLst/>
          </a:prstGeom>
        </p:spPr>
        <p:txBody>
          <a:bodyPr vert="horz" lIns="92717" tIns="46360" rIns="92717" bIns="4636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829968"/>
            <a:ext cx="3037841" cy="466433"/>
          </a:xfrm>
          <a:prstGeom prst="rect">
            <a:avLst/>
          </a:prstGeom>
        </p:spPr>
        <p:txBody>
          <a:bodyPr vert="horz" lIns="92717" tIns="46360" rIns="92717" bIns="4636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0444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638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7468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Needs to be updates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8019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Needs to be updated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150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389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885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0400" y="1123950"/>
            <a:ext cx="5408613" cy="30432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8562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 updated yet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054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 updated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647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 updated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6684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 updated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4653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54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49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906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90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36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00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18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416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208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95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806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801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26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09600"/>
            <a:ext cx="9144000" cy="2387600"/>
          </a:xfrm>
        </p:spPr>
        <p:txBody>
          <a:bodyPr>
            <a:normAutofit/>
          </a:bodyPr>
          <a:lstStyle/>
          <a:p>
            <a:r>
              <a:rPr lang="en-US" b="1" dirty="0" smtClean="0"/>
              <a:t>Victor Valley Community College District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56300" y="3856038"/>
            <a:ext cx="4800600" cy="1655762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FY 2022 - 2023</a:t>
            </a:r>
            <a:endParaRPr lang="en-US" sz="4000" b="1" dirty="0"/>
          </a:p>
          <a:p>
            <a:r>
              <a:rPr lang="en-US" sz="4000" b="1" dirty="0" smtClean="0"/>
              <a:t>Final Budget</a:t>
            </a:r>
          </a:p>
          <a:p>
            <a:endParaRPr lang="en-US" sz="4000" b="1" dirty="0">
              <a:solidFill>
                <a:srgbClr val="FF0000"/>
              </a:solidFill>
            </a:endParaRPr>
          </a:p>
        </p:txBody>
      </p:sp>
      <p:pic>
        <p:nvPicPr>
          <p:cNvPr id="1030" name="Picture 6" descr="https://www.higheredjobs.com/images/AccountImages/7153_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700" y="3488531"/>
            <a:ext cx="2619375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761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19061"/>
            <a:ext cx="10515600" cy="1325563"/>
          </a:xfrm>
          <a:noFill/>
        </p:spPr>
        <p:txBody>
          <a:bodyPr/>
          <a:lstStyle/>
          <a:p>
            <a:pPr algn="ctr"/>
            <a:r>
              <a:rPr lang="en-US" b="1" dirty="0" smtClean="0"/>
              <a:t>Impact of Adopted State Budget (June </a:t>
            </a:r>
            <a:r>
              <a:rPr lang="en-US" b="1" dirty="0" smtClean="0"/>
              <a:t>2022)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- Categorical, Continued -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3700" y="1562100"/>
            <a:ext cx="11410950" cy="5280024"/>
          </a:xfrm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Basic </a:t>
            </a:r>
            <a:r>
              <a:rPr lang="en-US" dirty="0" smtClean="0"/>
              <a:t>Needs for Food Insecurity - $70 million ($30 million, One-time) – VVC Allocations $659,952</a:t>
            </a:r>
          </a:p>
          <a:p>
            <a:r>
              <a:rPr lang="en-US" dirty="0" err="1" smtClean="0"/>
              <a:t>NextUp</a:t>
            </a:r>
            <a:r>
              <a:rPr lang="en-US" dirty="0" smtClean="0"/>
              <a:t> – 150% increase, $50 million – VVC Allocation $1,156,435</a:t>
            </a:r>
          </a:p>
          <a:p>
            <a:r>
              <a:rPr lang="en-US" dirty="0" smtClean="0"/>
              <a:t>Student Housing Program – 111% increase, $19 million – VVC Allocation $700,000</a:t>
            </a:r>
          </a:p>
          <a:p>
            <a:r>
              <a:rPr lang="en-US" dirty="0" smtClean="0"/>
              <a:t>Rising Scholars Network - $25 million - TBD</a:t>
            </a:r>
          </a:p>
          <a:p>
            <a:r>
              <a:rPr lang="en-US" dirty="0" smtClean="0"/>
              <a:t>Information Technology &amp; Security – $110 million ($75 million, One-time) - TBD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95799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Impact of Adopted State Budget</a:t>
            </a:r>
            <a:br>
              <a:rPr lang="en-US" b="1" dirty="0" smtClean="0"/>
            </a:br>
            <a:r>
              <a:rPr lang="en-US" b="1" dirty="0" smtClean="0"/>
              <a:t>- Apportionment -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2155824"/>
            <a:ext cx="10706100" cy="3978276"/>
          </a:xfrm>
        </p:spPr>
        <p:txBody>
          <a:bodyPr>
            <a:normAutofit/>
          </a:bodyPr>
          <a:lstStyle/>
          <a:p>
            <a:r>
              <a:rPr lang="en-US" dirty="0" smtClean="0"/>
              <a:t>Student Centered Funding Formula - $8.7 </a:t>
            </a:r>
            <a:r>
              <a:rPr lang="en-US" dirty="0"/>
              <a:t>b</a:t>
            </a:r>
            <a:r>
              <a:rPr lang="en-US" dirty="0" smtClean="0"/>
              <a:t>illion</a:t>
            </a:r>
          </a:p>
          <a:p>
            <a:r>
              <a:rPr lang="en-US" dirty="0" smtClean="0"/>
              <a:t>COLA – 6.56% for various categorical programs</a:t>
            </a:r>
          </a:p>
          <a:p>
            <a:pPr lvl="1"/>
            <a:r>
              <a:rPr lang="en-US" dirty="0" smtClean="0"/>
              <a:t>Up from 5.70% in 2021-22</a:t>
            </a:r>
            <a:endParaRPr lang="en-US" b="1" dirty="0" smtClean="0"/>
          </a:p>
          <a:p>
            <a:pPr marL="457200" lvl="1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89221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General Fund Assumptions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smtClean="0"/>
              <a:t>The District shall maintain legal compliance with the 50% law.</a:t>
            </a:r>
          </a:p>
          <a:p>
            <a:pPr lvl="0"/>
            <a:r>
              <a:rPr lang="en-US" dirty="0" smtClean="0"/>
              <a:t>The District will develop a budget with a minimum 16.7% ending fund balance (reserve) per revised Board Policies 6200 – Budget Development and 6250 Budget Management</a:t>
            </a:r>
          </a:p>
          <a:p>
            <a:pPr lvl="0"/>
            <a:r>
              <a:rPr lang="en-US" dirty="0" smtClean="0"/>
              <a:t>The Program Review, Planning, and Budget Development Process will guide the allocation of </a:t>
            </a:r>
            <a:r>
              <a:rPr lang="en-US" dirty="0" smtClean="0"/>
              <a:t>resources</a:t>
            </a:r>
            <a:endParaRPr lang="en-US" dirty="0" smtClean="0"/>
          </a:p>
          <a:p>
            <a:pPr lvl="0"/>
            <a:r>
              <a:rPr lang="en-US" dirty="0" smtClean="0"/>
              <a:t>Vacancies due to retirement or resignation will not automatically be </a:t>
            </a:r>
            <a:r>
              <a:rPr lang="en-US" dirty="0" smtClean="0"/>
              <a:t>filled</a:t>
            </a:r>
          </a:p>
          <a:p>
            <a:pPr lvl="0"/>
            <a:r>
              <a:rPr lang="en-US" dirty="0" smtClean="0"/>
              <a:t>Based upon the State’s Adopted Budget, an Operating Budget has been prepared which includes estimated revenues and expenditures for 2022-23 fiscal year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69200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US" b="1" dirty="0" smtClean="0"/>
              <a:t>Revenue Assumptions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95670" y="1934183"/>
            <a:ext cx="8023428" cy="1762328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There is a 6.56% COLA for the 2022-23 fiscal year</a:t>
            </a:r>
          </a:p>
          <a:p>
            <a:pPr lvl="0"/>
            <a:r>
              <a:rPr lang="en-US" dirty="0" smtClean="0"/>
              <a:t>Hold Harmless protections extended through fiscal year 2024-25</a:t>
            </a:r>
          </a:p>
          <a:p>
            <a:pPr lvl="2"/>
            <a:r>
              <a:rPr lang="en-US" dirty="0" smtClean="0"/>
              <a:t>FY 2021-22 Budget Stabilization = $3,459,464</a:t>
            </a:r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49929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17187" y="374853"/>
            <a:ext cx="10515600" cy="1325563"/>
          </a:xfrm>
          <a:noFill/>
        </p:spPr>
        <p:txBody>
          <a:bodyPr/>
          <a:lstStyle/>
          <a:p>
            <a:pPr algn="ctr"/>
            <a:r>
              <a:rPr lang="en-US" b="1" dirty="0" smtClean="0"/>
              <a:t>Expense Assumptions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60875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Public Employee Retirement System (PERS) district contribution increased by </a:t>
            </a:r>
            <a:r>
              <a:rPr lang="en-US" dirty="0" smtClean="0"/>
              <a:t>2.46% </a:t>
            </a:r>
            <a:r>
              <a:rPr lang="en-US" dirty="0"/>
              <a:t>to </a:t>
            </a:r>
            <a:r>
              <a:rPr lang="en-US" dirty="0" smtClean="0"/>
              <a:t>25.37%.</a:t>
            </a:r>
            <a:endParaRPr lang="en-US" dirty="0"/>
          </a:p>
          <a:p>
            <a:pPr lvl="0"/>
            <a:r>
              <a:rPr lang="en-US" dirty="0"/>
              <a:t>State Teachers Retirement System (STRS) increased by </a:t>
            </a:r>
            <a:r>
              <a:rPr lang="en-US" dirty="0" smtClean="0"/>
              <a:t>2.18% </a:t>
            </a:r>
            <a:r>
              <a:rPr lang="en-US" dirty="0"/>
              <a:t>to </a:t>
            </a:r>
            <a:r>
              <a:rPr lang="en-US" dirty="0" smtClean="0"/>
              <a:t>19.10%. </a:t>
            </a:r>
          </a:p>
          <a:p>
            <a:pPr lvl="0"/>
            <a:r>
              <a:rPr lang="en-US" dirty="0" smtClean="0"/>
              <a:t>A 1% President’s Contingency has been established.</a:t>
            </a:r>
          </a:p>
          <a:p>
            <a:pPr lvl="0"/>
            <a:r>
              <a:rPr lang="en-US" dirty="0" smtClean="0"/>
              <a:t>No budget augmentation funds have been allocated.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62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Cautions and Concerns for 2022-2023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Return to normal operations</a:t>
            </a:r>
          </a:p>
          <a:p>
            <a:pPr lvl="1"/>
            <a:r>
              <a:rPr lang="en-US" dirty="0"/>
              <a:t>We will not continue to see </a:t>
            </a:r>
            <a:r>
              <a:rPr lang="en-US" dirty="0" smtClean="0"/>
              <a:t>General </a:t>
            </a:r>
            <a:r>
              <a:rPr lang="en-US" dirty="0"/>
              <a:t>Fund Savings experienced in </a:t>
            </a:r>
            <a:r>
              <a:rPr lang="en-US" dirty="0" smtClean="0"/>
              <a:t>2020-21 &amp; 2021-22</a:t>
            </a:r>
            <a:endParaRPr lang="en-US" dirty="0"/>
          </a:p>
          <a:p>
            <a:r>
              <a:rPr lang="en-US" dirty="0" smtClean="0"/>
              <a:t>Increased inflation</a:t>
            </a:r>
          </a:p>
          <a:p>
            <a:r>
              <a:rPr lang="en-US" dirty="0" smtClean="0"/>
              <a:t>Increased benefit rates</a:t>
            </a:r>
            <a:endParaRPr lang="en-US" dirty="0"/>
          </a:p>
          <a:p>
            <a:r>
              <a:rPr lang="en-US" dirty="0" smtClean="0"/>
              <a:t>Revenue losses due to COVID-19 will continue to be covered using HEERF funds through 2022-23</a:t>
            </a:r>
          </a:p>
          <a:p>
            <a:pPr lvl="1"/>
            <a:r>
              <a:rPr lang="en-US" dirty="0" smtClean="0"/>
              <a:t>Losses are due to decreased enrollment</a:t>
            </a:r>
          </a:p>
          <a:p>
            <a:pPr lvl="1"/>
            <a:r>
              <a:rPr lang="en-US" dirty="0" smtClean="0"/>
              <a:t>We will need to recoup loss enrollment to stabilize revenue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383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5"/>
            <a:ext cx="10669621" cy="581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766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US" b="1" dirty="0" smtClean="0"/>
              <a:t>Student Enrollment (FTES)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5662046"/>
              </p:ext>
            </p:extLst>
          </p:nvPr>
        </p:nvGraphicFramePr>
        <p:xfrm>
          <a:off x="3407820" y="3457575"/>
          <a:ext cx="5191582" cy="1083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3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0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0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0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6038">
                  <a:extLst>
                    <a:ext uri="{9D8B030D-6E8A-4147-A177-3AD203B41FA5}">
                      <a16:colId xmlns:a16="http://schemas.microsoft.com/office/drawing/2014/main" val="3216952531"/>
                    </a:ext>
                  </a:extLst>
                </a:gridCol>
              </a:tblGrid>
              <a:tr h="7131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16/17</a:t>
                      </a:r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17/18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18/19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</a:t>
                      </a:r>
                    </a:p>
                    <a:p>
                      <a:pPr algn="ctr"/>
                      <a:r>
                        <a:rPr lang="en-US" dirty="0" smtClean="0"/>
                        <a:t>19/20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</a:t>
                      </a:r>
                    </a:p>
                    <a:p>
                      <a:pPr algn="ctr"/>
                      <a:r>
                        <a:rPr lang="en-US" dirty="0" smtClean="0"/>
                        <a:t>20/21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</a:t>
                      </a:r>
                    </a:p>
                    <a:p>
                      <a:pPr algn="ctr"/>
                      <a:r>
                        <a:rPr lang="en-US" dirty="0" smtClean="0"/>
                        <a:t>21/22</a:t>
                      </a:r>
                      <a:endParaRPr lang="en-US" dirty="0"/>
                    </a:p>
                  </a:txBody>
                  <a:tcPr marL="53953" marR="5395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FTES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9475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9640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9190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9565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7676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8184*</a:t>
                      </a:r>
                      <a:endParaRPr lang="en-US" dirty="0"/>
                    </a:p>
                  </a:txBody>
                  <a:tcPr marL="53953" marR="5395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599402" y="4687435"/>
            <a:ext cx="1727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*at P2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78796" y="1392136"/>
            <a:ext cx="4975698" cy="2065439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Issues to consider</a:t>
            </a:r>
          </a:p>
          <a:p>
            <a:pPr lvl="1"/>
            <a:r>
              <a:rPr lang="en-US" dirty="0" smtClean="0"/>
              <a:t>Changing economics</a:t>
            </a:r>
          </a:p>
          <a:p>
            <a:pPr lvl="1"/>
            <a:r>
              <a:rPr lang="en-US" dirty="0" smtClean="0"/>
              <a:t>Enrollment Management</a:t>
            </a:r>
          </a:p>
        </p:txBody>
      </p:sp>
    </p:spTree>
    <p:extLst>
      <p:ext uri="{BB962C8B-B14F-4D97-AF65-F5344CB8AC3E}">
        <p14:creationId xmlns:p14="http://schemas.microsoft.com/office/powerpoint/2010/main" val="1083764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</a:rPr>
              <a:t>Budget Overview of All Funds</a:t>
            </a:r>
            <a:r>
              <a:rPr lang="en-US" sz="6600" dirty="0" smtClean="0"/>
              <a:t/>
            </a:r>
            <a:br>
              <a:rPr lang="en-US" sz="6600" dirty="0" smtClean="0"/>
            </a:br>
            <a:endParaRPr lang="en-US" sz="6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392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6562" y="409575"/>
            <a:ext cx="6238875" cy="603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346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0575"/>
          </a:xfrm>
        </p:spPr>
        <p:txBody>
          <a:bodyPr/>
          <a:lstStyle/>
          <a:p>
            <a:pPr algn="ctr"/>
            <a:r>
              <a:rPr lang="en-US" b="1" dirty="0" smtClean="0"/>
              <a:t>Economic Update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54050" y="1550988"/>
            <a:ext cx="10883900" cy="5108575"/>
          </a:xfrm>
        </p:spPr>
        <p:txBody>
          <a:bodyPr>
            <a:normAutofit/>
          </a:bodyPr>
          <a:lstStyle/>
          <a:p>
            <a:r>
              <a:rPr lang="en-US" dirty="0" smtClean="0"/>
              <a:t>COVID-19 Pandemic has been disrupting our state and national economy since March 2020. The State is providing an additional $650 Million one-time support to community college district’s.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State of California projects total budget plan of $300 billion for the fiscal year with $55 billion more in taxes expected in January with $97.5 Billion surplus.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This State budget supports Community Colleges with the </a:t>
            </a:r>
            <a:r>
              <a:rPr lang="en-US" i="1" dirty="0" smtClean="0"/>
              <a:t>Vision for Success</a:t>
            </a:r>
            <a:r>
              <a:rPr lang="en-US" dirty="0" smtClean="0"/>
              <a:t> providing increased funding for equitable student success and loss of enrollment.</a:t>
            </a:r>
          </a:p>
        </p:txBody>
      </p:sp>
    </p:spTree>
    <p:extLst>
      <p:ext uri="{BB962C8B-B14F-4D97-AF65-F5344CB8AC3E}">
        <p14:creationId xmlns:p14="http://schemas.microsoft.com/office/powerpoint/2010/main" val="3834318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0940" y="330740"/>
            <a:ext cx="6157613" cy="6132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65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COVID-19 Relief Funds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45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COVID-19 Relief </a:t>
            </a:r>
            <a:r>
              <a:rPr lang="en-US" b="1" dirty="0" smtClean="0"/>
              <a:t>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$18,666,130 </a:t>
            </a:r>
            <a:r>
              <a:rPr lang="en-US" dirty="0"/>
              <a:t>was disbursed to students through </a:t>
            </a:r>
            <a:r>
              <a:rPr lang="en-US" dirty="0" smtClean="0"/>
              <a:t>August 2022</a:t>
            </a:r>
            <a:endParaRPr lang="en-US" dirty="0"/>
          </a:p>
          <a:p>
            <a:r>
              <a:rPr lang="en-US" dirty="0" smtClean="0"/>
              <a:t>$8,531,672 of Institutional </a:t>
            </a:r>
            <a:r>
              <a:rPr lang="en-US" dirty="0"/>
              <a:t>funding </a:t>
            </a:r>
            <a:r>
              <a:rPr lang="en-US" dirty="0" smtClean="0"/>
              <a:t>was spent during 21-22</a:t>
            </a:r>
            <a:endParaRPr lang="en-US" dirty="0"/>
          </a:p>
          <a:p>
            <a:r>
              <a:rPr lang="en-US" dirty="0" smtClean="0"/>
              <a:t>Institutional funding has been used </a:t>
            </a:r>
            <a:r>
              <a:rPr lang="en-US" dirty="0"/>
              <a:t>for the following:</a:t>
            </a:r>
          </a:p>
          <a:p>
            <a:pPr lvl="1"/>
            <a:r>
              <a:rPr lang="en-US" dirty="0"/>
              <a:t>The cost of additional courses/labs due to social distancing requirements</a:t>
            </a:r>
          </a:p>
          <a:p>
            <a:pPr lvl="1"/>
            <a:r>
              <a:rPr lang="en-US" dirty="0"/>
              <a:t>Counselors for re-engagement</a:t>
            </a:r>
          </a:p>
          <a:p>
            <a:pPr lvl="1"/>
            <a:r>
              <a:rPr lang="en-US" dirty="0"/>
              <a:t>Supplemental grants for Veterans</a:t>
            </a:r>
          </a:p>
          <a:p>
            <a:pPr lvl="1"/>
            <a:r>
              <a:rPr lang="en-US" dirty="0"/>
              <a:t>Laptops and internet connections for students</a:t>
            </a:r>
          </a:p>
          <a:p>
            <a:pPr lvl="1"/>
            <a:r>
              <a:rPr lang="en-US" dirty="0"/>
              <a:t>Personal Protective </a:t>
            </a:r>
            <a:r>
              <a:rPr lang="en-US" dirty="0" smtClean="0"/>
              <a:t>Equipment</a:t>
            </a:r>
          </a:p>
          <a:p>
            <a:pPr lvl="1"/>
            <a:r>
              <a:rPr lang="en-US" dirty="0" smtClean="0"/>
              <a:t>Loss revenue</a:t>
            </a:r>
            <a:endParaRPr lang="en-US" dirty="0"/>
          </a:p>
          <a:p>
            <a:r>
              <a:rPr lang="en-US" dirty="0"/>
              <a:t>Unspent funds carried forward into </a:t>
            </a:r>
            <a:r>
              <a:rPr lang="en-US" dirty="0" smtClean="0"/>
              <a:t>2023</a:t>
            </a:r>
          </a:p>
          <a:p>
            <a:pPr lvl="1"/>
            <a:r>
              <a:rPr lang="en-US" dirty="0" smtClean="0"/>
              <a:t>Student Aid $4,915,152</a:t>
            </a:r>
          </a:p>
          <a:p>
            <a:pPr lvl="1"/>
            <a:r>
              <a:rPr lang="en-US" dirty="0" smtClean="0"/>
              <a:t>Institutional Funding $30,877,573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87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2554" y="560555"/>
            <a:ext cx="7043305" cy="4945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538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</a:rPr>
              <a:t>Questions?</a:t>
            </a:r>
            <a:r>
              <a:rPr lang="en-US" sz="9600" dirty="0" smtClean="0"/>
              <a:t/>
            </a:r>
            <a:br>
              <a:rPr lang="en-US" sz="9600" dirty="0" smtClean="0"/>
            </a:br>
            <a:endParaRPr lang="en-US" sz="9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02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</a:rPr>
              <a:t>Fiscal Year 2021 - 2022</a:t>
            </a:r>
            <a:r>
              <a:rPr lang="en-US" sz="8800" dirty="0" smtClean="0"/>
              <a:t/>
            </a:r>
            <a:br>
              <a:rPr lang="en-US" sz="8800" dirty="0" smtClean="0"/>
            </a:br>
            <a:endParaRPr lang="en-US" sz="8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59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2021-22</a:t>
            </a:r>
            <a:br>
              <a:rPr lang="en-US" b="1" dirty="0" smtClean="0"/>
            </a:br>
            <a:r>
              <a:rPr lang="en-US" b="1" dirty="0" smtClean="0"/>
              <a:t> Revenue Recap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Total Computational Revenue (TCR) calculated from the Student Centered Funding Formula (SCFF) and reflecting available revenues.</a:t>
            </a:r>
          </a:p>
          <a:p>
            <a:r>
              <a:rPr lang="en-US" dirty="0"/>
              <a:t>Advanced Apportionment:</a:t>
            </a:r>
          </a:p>
          <a:p>
            <a:pPr lvl="1"/>
            <a:r>
              <a:rPr lang="en-US" dirty="0" smtClean="0"/>
              <a:t>$60,760,554</a:t>
            </a:r>
            <a:endParaRPr lang="en-US" dirty="0"/>
          </a:p>
          <a:p>
            <a:r>
              <a:rPr lang="en-US" dirty="0"/>
              <a:t>First Principal Apportionment:</a:t>
            </a:r>
          </a:p>
          <a:p>
            <a:pPr lvl="1"/>
            <a:r>
              <a:rPr lang="en-US" dirty="0" smtClean="0"/>
              <a:t>$67,827,248</a:t>
            </a:r>
            <a:endParaRPr lang="en-US" dirty="0"/>
          </a:p>
          <a:p>
            <a:r>
              <a:rPr lang="en-US" dirty="0"/>
              <a:t>Second Principal </a:t>
            </a:r>
            <a:r>
              <a:rPr lang="en-US" dirty="0" smtClean="0"/>
              <a:t>Apportionment</a:t>
            </a:r>
            <a:endParaRPr lang="en-US" dirty="0"/>
          </a:p>
          <a:p>
            <a:pPr lvl="1"/>
            <a:r>
              <a:rPr lang="en-US" dirty="0" smtClean="0"/>
              <a:t>TCR: $70,596,360</a:t>
            </a:r>
            <a:endParaRPr lang="en-US" dirty="0"/>
          </a:p>
          <a:p>
            <a:pPr lvl="1"/>
            <a:r>
              <a:rPr lang="en-US" dirty="0" smtClean="0"/>
              <a:t>Available Revenue: $70,596,360</a:t>
            </a:r>
          </a:p>
          <a:p>
            <a:pPr lvl="1"/>
            <a:r>
              <a:rPr lang="en-US" dirty="0" smtClean="0"/>
              <a:t>Deficit of $0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66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5</a:t>
            </a:fld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60704" y="282102"/>
            <a:ext cx="10827376" cy="5856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605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62149" y="1258145"/>
            <a:ext cx="8191500" cy="70723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2021-22 Unaudited Actuals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380371" y="5634457"/>
            <a:ext cx="2057400" cy="365125"/>
          </a:xfrm>
        </p:spPr>
        <p:txBody>
          <a:bodyPr/>
          <a:lstStyle/>
          <a:p>
            <a:fld id="{842422B5-12DA-40CC-AE4D-EB9F472458FF}" type="slidenum">
              <a:rPr lang="en-US" smtClean="0"/>
              <a:t>6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52650" y="1780675"/>
            <a:ext cx="7456571" cy="3332747"/>
          </a:xfrm>
        </p:spPr>
        <p:txBody>
          <a:bodyPr>
            <a:normAutofit/>
          </a:bodyPr>
          <a:lstStyle/>
          <a:p>
            <a:r>
              <a:rPr lang="en-US" dirty="0" smtClean="0"/>
              <a:t>Total Computational Revenue (TCR) of $70,596,360</a:t>
            </a:r>
          </a:p>
          <a:p>
            <a:r>
              <a:rPr lang="en-US" dirty="0" smtClean="0"/>
              <a:t>Surplus of $8,687,979</a:t>
            </a:r>
          </a:p>
          <a:p>
            <a:r>
              <a:rPr lang="en-US" dirty="0" smtClean="0"/>
              <a:t>Ending fund balance of $21.8 million, 28.89%</a:t>
            </a:r>
          </a:p>
          <a:p>
            <a:endParaRPr lang="en-US" dirty="0" smtClean="0"/>
          </a:p>
          <a:p>
            <a:endParaRPr lang="en-US" sz="5600" dirty="0"/>
          </a:p>
          <a:p>
            <a:endParaRPr lang="en-US" sz="5600" dirty="0"/>
          </a:p>
        </p:txBody>
      </p:sp>
    </p:spTree>
    <p:extLst>
      <p:ext uri="{BB962C8B-B14F-4D97-AF65-F5344CB8AC3E}">
        <p14:creationId xmlns:p14="http://schemas.microsoft.com/office/powerpoint/2010/main" val="3201836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General Fund Savings</a:t>
            </a:r>
            <a:br>
              <a:rPr lang="en-US" b="1" dirty="0" smtClean="0"/>
            </a:br>
            <a:r>
              <a:rPr lang="en-US" b="1" dirty="0" smtClean="0"/>
              <a:t>Actual vs Budget FY 2022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Revenue: 	</a:t>
            </a:r>
          </a:p>
          <a:p>
            <a:r>
              <a:rPr lang="en-US" dirty="0"/>
              <a:t>$1,594,502		Taxes came in higher along with </a:t>
            </a:r>
            <a:r>
              <a:rPr lang="en-US" dirty="0" smtClean="0"/>
              <a:t>increased enrollment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Expenditures:</a:t>
            </a:r>
          </a:p>
          <a:p>
            <a:r>
              <a:rPr lang="en-US" dirty="0"/>
              <a:t>$2,271,319		</a:t>
            </a:r>
            <a:r>
              <a:rPr lang="en-US" dirty="0" smtClean="0"/>
              <a:t>Savings from Classified Budgeted Salaries</a:t>
            </a:r>
            <a:endParaRPr lang="en-US" dirty="0"/>
          </a:p>
          <a:p>
            <a:r>
              <a:rPr lang="en-US" dirty="0"/>
              <a:t>$2,396,150		</a:t>
            </a:r>
            <a:r>
              <a:rPr lang="en-US" dirty="0" smtClean="0"/>
              <a:t>Savings from Certificated Budgeted Salaries</a:t>
            </a:r>
            <a:endParaRPr lang="en-US" dirty="0"/>
          </a:p>
          <a:p>
            <a:r>
              <a:rPr lang="en-US" dirty="0"/>
              <a:t>$1,747,530		</a:t>
            </a:r>
            <a:r>
              <a:rPr lang="en-US" dirty="0" smtClean="0"/>
              <a:t>Savings from Employee Benefits Budget 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	 </a:t>
            </a:r>
            <a:r>
              <a:rPr lang="en-US" sz="1500" b="1" dirty="0" smtClean="0"/>
              <a:t>(positions </a:t>
            </a:r>
            <a:r>
              <a:rPr lang="en-US" sz="1500" b="1" dirty="0"/>
              <a:t>budgeted for full year, vacancies savings and positions filled during Fiscal Year)</a:t>
            </a:r>
          </a:p>
          <a:p>
            <a:r>
              <a:rPr lang="en-US" dirty="0"/>
              <a:t>$491,421		Unused President’s Contingency </a:t>
            </a:r>
          </a:p>
          <a:p>
            <a:r>
              <a:rPr lang="en-US" dirty="0"/>
              <a:t>-$174,999		Operating Costs Increased due to </a:t>
            </a:r>
            <a:r>
              <a:rPr lang="en-US" dirty="0" smtClean="0"/>
              <a:t>Utilities </a:t>
            </a:r>
            <a:r>
              <a:rPr lang="en-US" dirty="0"/>
              <a:t>Cost		</a:t>
            </a:r>
          </a:p>
        </p:txBody>
      </p:sp>
    </p:spTree>
    <p:extLst>
      <p:ext uri="{BB962C8B-B14F-4D97-AF65-F5344CB8AC3E}">
        <p14:creationId xmlns:p14="http://schemas.microsoft.com/office/powerpoint/2010/main" val="1799404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State Adopted Budget 2022-2023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421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19061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Impact of Adopted State Budget (June 2022)</a:t>
            </a:r>
            <a:br>
              <a:rPr lang="en-US" b="1" dirty="0" smtClean="0"/>
            </a:br>
            <a:r>
              <a:rPr lang="en-US" b="1" dirty="0" smtClean="0"/>
              <a:t>- Categorical -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3700" y="1562100"/>
            <a:ext cx="11410950" cy="5280024"/>
          </a:xfrm>
          <a:ln>
            <a:solidFill>
              <a:srgbClr val="FFFF00"/>
            </a:solidFill>
          </a:ln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Retention </a:t>
            </a:r>
            <a:r>
              <a:rPr lang="en-US" dirty="0" smtClean="0"/>
              <a:t>&amp; Enrollment - $150 million, Additional One-time funding – VVC Allocation $1,349,061</a:t>
            </a:r>
            <a:endParaRPr lang="en-US" dirty="0"/>
          </a:p>
          <a:p>
            <a:r>
              <a:rPr lang="en-US" dirty="0" smtClean="0"/>
              <a:t>Deferred Maintenance &amp; Instructional Equipment – $840 million, Additional One-time funding – VVC Allocation $8,946,910</a:t>
            </a:r>
          </a:p>
          <a:p>
            <a:r>
              <a:rPr lang="en-US" dirty="0" smtClean="0"/>
              <a:t>COVID-19 Recovery Block Grant - $650 million, One-time funding – VVC Allocation $5,818,262</a:t>
            </a:r>
          </a:p>
          <a:p>
            <a:r>
              <a:rPr lang="en-US" dirty="0" smtClean="0"/>
              <a:t>Student Equity &amp; Achievement program – 5% increase, $524 million – VVC Allocation $4,039,308</a:t>
            </a:r>
          </a:p>
          <a:p>
            <a:r>
              <a:rPr lang="en-US" dirty="0" smtClean="0"/>
              <a:t>Student Success Completion Grant Program – 153.8% increase, $412.6 million – VVC Allocation $6,482,860 (SCFF Funding)</a:t>
            </a:r>
          </a:p>
          <a:p>
            <a:r>
              <a:rPr lang="en-US" dirty="0" smtClean="0"/>
              <a:t>Part-time Faculty Health Insurance - $200 million - Application</a:t>
            </a:r>
          </a:p>
          <a:p>
            <a:r>
              <a:rPr lang="en-US" dirty="0" smtClean="0"/>
              <a:t>EOPS – 25% increase, $169 million – VVC Allocation $2,206,728</a:t>
            </a:r>
          </a:p>
          <a:p>
            <a:r>
              <a:rPr lang="en-US" dirty="0" smtClean="0"/>
              <a:t>CARE – 57.5% increase, $30.9 million – VVC Allocation $358,196</a:t>
            </a:r>
          </a:p>
          <a:p>
            <a:r>
              <a:rPr lang="en-US" dirty="0" smtClean="0"/>
              <a:t>DSPS – 26% increase, $159.7 million – VVC Allocation $1,003,977</a:t>
            </a:r>
            <a:endParaRPr lang="en-US" dirty="0"/>
          </a:p>
          <a:p>
            <a:r>
              <a:rPr lang="en-US" dirty="0" smtClean="0"/>
              <a:t>California College Promise Program – 25.8% increase, $91 million – VVC Allocation $443,691</a:t>
            </a:r>
          </a:p>
          <a:p>
            <a:r>
              <a:rPr lang="en-US" dirty="0" smtClean="0"/>
              <a:t>Apprenticeship – 15% increase, $69 million – N/A</a:t>
            </a:r>
          </a:p>
        </p:txBody>
      </p:sp>
    </p:spTree>
    <p:extLst>
      <p:ext uri="{BB962C8B-B14F-4D97-AF65-F5344CB8AC3E}">
        <p14:creationId xmlns:p14="http://schemas.microsoft.com/office/powerpoint/2010/main" val="2286601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972</Words>
  <Application>Microsoft Office PowerPoint</Application>
  <PresentationFormat>Widescreen</PresentationFormat>
  <Paragraphs>151</Paragraphs>
  <Slides>24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Century Gothic</vt:lpstr>
      <vt:lpstr>Office Theme</vt:lpstr>
      <vt:lpstr>Victor Valley Community College District</vt:lpstr>
      <vt:lpstr>Economic Update</vt:lpstr>
      <vt:lpstr>Fiscal Year 2021 - 2022 </vt:lpstr>
      <vt:lpstr>2021-22  Revenue Recap</vt:lpstr>
      <vt:lpstr>PowerPoint Presentation</vt:lpstr>
      <vt:lpstr>2021-22 Unaudited Actuals  </vt:lpstr>
      <vt:lpstr>General Fund Savings Actual vs Budget FY 2022</vt:lpstr>
      <vt:lpstr>State Adopted Budget 2022-2023 </vt:lpstr>
      <vt:lpstr>Impact of Adopted State Budget (June 2022) - Categorical -</vt:lpstr>
      <vt:lpstr>Impact of Adopted State Budget (June 2022) - Categorical, Continued -</vt:lpstr>
      <vt:lpstr>Impact of Adopted State Budget - Apportionment -</vt:lpstr>
      <vt:lpstr>General Fund Assumptions</vt:lpstr>
      <vt:lpstr>Revenue Assumptions</vt:lpstr>
      <vt:lpstr>Expense Assumptions</vt:lpstr>
      <vt:lpstr>Cautions and Concerns for 2022-2023 </vt:lpstr>
      <vt:lpstr>PowerPoint Presentation</vt:lpstr>
      <vt:lpstr>Student Enrollment (FTES)</vt:lpstr>
      <vt:lpstr>Budget Overview of All Funds </vt:lpstr>
      <vt:lpstr>PowerPoint Presentation</vt:lpstr>
      <vt:lpstr>PowerPoint Presentation</vt:lpstr>
      <vt:lpstr>COVID-19 Relief Funds </vt:lpstr>
      <vt:lpstr>COVID-19 Relief Funds</vt:lpstr>
      <vt:lpstr>PowerPoint Presentation</vt:lpstr>
      <vt:lpstr>Questions?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2015-06-08T14:22:43Z</dcterms:created>
  <dcterms:modified xsi:type="dcterms:W3CDTF">2022-09-14T21:39:27Z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